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60" r:id="rId4"/>
    <p:sldId id="258" r:id="rId5"/>
    <p:sldId id="261" r:id="rId6"/>
    <p:sldId id="262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B129C-0AF8-4AEC-86BD-91D2BA5ECCC9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1597C-DD23-4E4C-839B-C7C6C01239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4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61DD80C-D351-40F9-93D7-71B6945EB9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7C8BF-B5E6-4202-A12B-A72A3E7D70D8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C7B32174-23E0-4B3F-BA24-F2CC354C95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56DE724F-D90B-4B95-86FB-4049561ECA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358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11C05AA-9526-43DA-9366-128EC18774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132DB-93C7-4292-B072-0575DFA8C22B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775FC84D-F224-4666-A695-3CD133344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0246BBE2-2209-48CE-8AD5-777FB9BBDB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364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8F0C75E-71EE-49D1-9266-A70231F761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B0C6-1D0B-43ED-A83B-D5036E8D2ECF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1816A6E5-6F41-4978-A3BB-B31D715B3D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6A8FE2B9-A0C8-4AB4-AE34-B88F35D1D3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351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31457C-00D6-4F2A-88A0-B28BA586BD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97042-6B0A-4333-8024-EB82F5081023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104BF257-D3A0-4222-A289-17BA67B4F2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A7BBE154-F955-41A7-8DE8-6E3EB27232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10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BF8304-D2FF-4E5B-A9E5-C5FB947791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DACEF-3B01-4B31-B608-AA88B9BE92C0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32E2012F-0690-46CF-8F05-117A7A1BDB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F35A6B8-56B8-4E00-95E7-D0C4980269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3219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554CA1B-61B5-4F9F-BB7C-003B80DFBB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07771-F3D8-4257-92A1-C0704FDD5F4B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4D40C4C6-3484-4443-B80D-7E390523A4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7BEADEBC-8297-4851-B526-C57B0AE78D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3894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689CBFF-1DC8-4F5C-98AE-E956106B90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C79EC-CE3C-4B0F-98CE-0136B339AA97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259E4DB1-2D3B-4B08-B200-45D024320B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85031E28-A723-45D0-BC67-0B55D99D66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6755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3BC01B5-670E-45AB-B5A6-4BF323EFE3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D3A9A-B66E-4FFA-87FC-8A804568A754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A981A29A-7A46-43E7-B6BB-A0DEC4FA57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5E14C32A-6FF0-45E1-A351-A38768D994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899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35C613-4513-4121-9167-6550775089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3DFCC-E3DD-4EFE-A435-7F59D558BCD5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A08D7921-4DF0-44C1-BA57-5EEA9104D9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7D7D7407-0D2E-42B4-AC00-2DB643CF34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429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95FA90B-C815-43AB-B9AA-AA16EA05BA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26975-2B9B-4616-995A-76E1B208DFE0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84F9A982-A8BE-4E67-8D2A-A6940BA892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D2204558-6DA2-4CC4-9BA1-0D0EE6492E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7413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7ADDD33-13B5-4A0D-8DBF-86D290FD61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F312D-1864-4083-967F-74F359CB5A1A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BD7D4FAB-AC66-4E48-B8DE-AC22D41F44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4FC68EDC-2E4C-4A39-AC0F-B3635548BC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642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31457C-00D6-4F2A-88A0-B28BA586BD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97042-6B0A-4333-8024-EB82F5081023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104BF257-D3A0-4222-A289-17BA67B4F2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A7BBE154-F955-41A7-8DE8-6E3EB27232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8194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11C05AA-9526-43DA-9366-128EC18774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132DB-93C7-4292-B072-0575DFA8C22B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775FC84D-F224-4666-A695-3CD133344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0246BBE2-2209-48CE-8AD5-777FB9BBDB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8040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8F0C75E-71EE-49D1-9266-A70231F761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B0C6-1D0B-43ED-A83B-D5036E8D2ECF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1816A6E5-6F41-4978-A3BB-B31D715B3D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6A8FE2B9-A0C8-4AB4-AE34-B88F35D1D3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553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BF8304-D2FF-4E5B-A9E5-C5FB947791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DACEF-3B01-4B31-B608-AA88B9BE92C0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32E2012F-0690-46CF-8F05-117A7A1BDB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F35A6B8-56B8-4E00-95E7-D0C4980269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551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554CA1B-61B5-4F9F-BB7C-003B80DFBB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07771-F3D8-4257-92A1-C0704FDD5F4B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4D40C4C6-3484-4443-B80D-7E390523A4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7BEADEBC-8297-4851-B526-C57B0AE78D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924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689CBFF-1DC8-4F5C-98AE-E956106B90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C79EC-CE3C-4B0F-98CE-0136B339AA97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259E4DB1-2D3B-4B08-B200-45D024320B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85031E28-A723-45D0-BC67-0B55D99D66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602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3BC01B5-670E-45AB-B5A6-4BF323EFE3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D3A9A-B66E-4FFA-87FC-8A804568A754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A981A29A-7A46-43E7-B6BB-A0DEC4FA57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5E14C32A-6FF0-45E1-A351-A38768D994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550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35C613-4513-4121-9167-6550775089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3DFCC-E3DD-4EFE-A435-7F59D558BCD5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A08D7921-4DF0-44C1-BA57-5EEA9104D9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7D7D7407-0D2E-42B4-AC00-2DB643CF34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554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95FA90B-C815-43AB-B9AA-AA16EA05BA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26975-2B9B-4616-995A-76E1B208DFE0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84F9A982-A8BE-4E67-8D2A-A6940BA892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D2204558-6DA2-4CC4-9BA1-0D0EE6492E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811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7ADDD33-13B5-4A0D-8DBF-86D290FD61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F312D-1864-4083-967F-74F359CB5A1A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cs typeface="Tahoma" pitchFamily="2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BD7D4FAB-AC66-4E48-B8DE-AC22D41F44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4FC68EDC-2E4C-4A39-AC0F-B3635548BC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0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8CB6FE-4A62-43BF-9337-8455E0C66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E9C4D09-8B5E-4C34-B770-8FACB2A61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1A5621D-6BFB-4F64-A41D-E0702AFB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EE9AAEE-5485-483E-9021-6118FF32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041923B-C441-4057-9DEB-E4B8D1F1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A173BD-8AFD-457F-B9D3-785920E03122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3492031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10515A-BCA4-478B-B4AE-FA8BD129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9FAAEF5-4AE5-4B67-9728-DE01CA916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171265B-3413-431D-A86C-09AD46DB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9AE634-19F3-41A6-B70B-A05E0821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81D66E-1756-4356-9627-A0C07352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37BBE7-188D-4BD6-ADC5-7EA1E832F5C7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7953924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120F6A2-4624-4C2E-BB66-227428B55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680" y="273629"/>
            <a:ext cx="2741760" cy="585709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9ABF23D-51F1-4D6F-9746-34BCF5BEE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6719" cy="585709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B4C0A62-982B-4A9C-B1BC-A4F38729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532471D-CE88-481E-8DEB-EBA9E1C6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CED2B12-39D2-45B8-987E-85FB3001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A8583-D37B-467F-A470-3D0A24F9CFA8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1843243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99ACD6-2CCC-4C7F-8DCB-EC5C0CFC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3B8C9E2-0281-411F-ACEB-2FA5E6306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766E4C-78EC-4EFC-B56B-E9316DBE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E2F138-90D4-436B-9046-4DC83EA7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192DA77-37E0-421F-A17E-8F9D1D93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181150-84B5-4DB4-ACDF-E83C331887D6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7887834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344AA3-1220-4D63-AB6A-E1F5D199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15471C6-54EF-403F-9B2D-980EB90B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EBFE048-F1EC-46BE-AF9A-C9F4086B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920E082-7DA9-4FA6-957F-E48CD291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E234EF5-F0D6-4F5A-A413-3B3300F2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39484-77B1-4313-A255-2B0B349E234D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6672802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85C27F-5A07-456E-9314-15BB32A5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D528D31-F93A-4BF5-B5C0-44808B5AA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3279" cy="45263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42C3D0F-A214-4D6A-AF7D-280FF7B00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241" y="1604329"/>
            <a:ext cx="5395200" cy="452639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DF001EA-2D81-4582-A7BF-AB38EC6D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7B1CB21-13B9-4C3B-893E-5DB2BEAA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53497A9-BA2E-4C95-BED9-2D654BC1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758F08-B405-468B-BA63-BA9F297CDFBB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0184380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15F2A7-D4AA-41BB-AEB9-3F09A4FF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0797268-C6C4-4238-94B4-66BCC81F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35D3A11-AB3D-4D35-B999-D7713962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033DBDD-3D58-4E69-A19E-29EA81746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8F9474D-F08D-4308-A09B-DC9552AC2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5F509C8-8A66-4BD9-BCDD-C0557E54E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D76DC16-A6DD-4101-8EE5-7F7FACFF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910951E-37BB-4425-83DE-052FB0CD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28E065-B929-437A-93A5-6C9984EC59A9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3258541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E06E91-8485-4777-AEF1-20635493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712BC68-1542-46D2-B009-FABE0243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1DCBB30-3DE2-41E3-B8DD-19468CF7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1578F46-D5DA-45AF-89CD-D638E0A9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D82C8D-BFFA-47EB-9CE9-E990B9F6B91D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0806024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E321A26-A214-46AC-827B-DDA7982D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32E493F-1C20-450E-9BF1-5ED6E4C3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8B4FDFE-9BE5-421F-8819-B4CE9D60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5CDEFF-00C6-41CF-BB84-F56D3C875410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2861885"/>
      </p:ext>
    </p:extLst>
  </p:cSld>
  <p:clrMapOvr>
    <a:masterClrMapping/>
  </p:clrMapOvr>
  <p:transition spd="slow" advTm="30000">
    <p:sndAc>
      <p:stSnd>
        <p:snd r:embed="rId1" name="camera.wav"/>
      </p:stSnd>
    </p:sndAc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D755EC-B7DB-4756-85F0-174DDF1F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1E87EA8-B3DB-4AEA-A81D-782560B2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9CF6021-11D0-4B94-93B7-AFEB7B79C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CEF0CCA-AA73-4BE8-AC57-769A7DD2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937D18-B0E2-4474-9984-154E61DA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54E23E4-1592-4D50-AF0E-0285E099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B3F239-1ABE-40B8-82D0-9E736EF290C6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9490301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71052B-3E59-4D63-8AF6-F8D444E1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101915D-F062-4783-85A6-FA7596B46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3912FD-27F1-4489-B0E3-A31E76929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42D938E-8E17-4318-8F2D-547D46C8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10761F6-4460-4890-B3C7-3E4E7574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5681333-42BA-4AF9-A3E3-166C01B7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93F567-5A7E-4E1A-B8FD-AFA117CA283C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3109473"/>
      </p:ext>
    </p:extLst>
  </p:cSld>
  <p:clrMapOvr>
    <a:masterClrMapping/>
  </p:clrMapOvr>
  <p:transition spd="slow" advTm="30000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BD222E0-5813-4DF4-A837-C7C3E8B0DB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352"/>
            <a:ext cx="10971684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CB795DD-8D55-45E7-80B2-C1084D30F6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1" y="1604841"/>
            <a:ext cx="10971684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283DBB-76FC-4820-BF56-C2E7750D3A0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61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x-none" sz="127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FD94A21-129B-4F94-B46A-9B564324EEC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9405" y="6247906"/>
            <a:ext cx="3864189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x-none" sz="127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F572536-2486-4661-90A1-C187BA1C80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41122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x-none" sz="127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D187E7A-C7EB-41F8-84D2-1F8B63B516F3}" type="slidenum"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83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0">
    <p:sndAc>
      <p:stSnd>
        <p:snd r:embed="rId13" name="camera.wav"/>
      </p:stSnd>
    </p:sndAc>
  </p:transition>
  <p:txStyles>
    <p:titleStyle>
      <a:lvl1pPr algn="ctr" rtl="0" hangingPunct="0">
        <a:tabLst/>
        <a:defRPr lang="x-none" sz="3992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286"/>
        </a:spcAft>
        <a:tabLst/>
        <a:defRPr lang="x-none" sz="2903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98056C7-6FCF-4E27-B32B-4500062251E8}"/>
              </a:ext>
            </a:extLst>
          </p:cNvPr>
          <p:cNvSpPr txBox="1"/>
          <p:nvPr/>
        </p:nvSpPr>
        <p:spPr>
          <a:xfrm>
            <a:off x="4110728" y="1605431"/>
            <a:ext cx="3970544" cy="3647137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/>
            <a:r>
              <a:rPr lang="de-DE" sz="5443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G7.2</a:t>
            </a:r>
          </a:p>
          <a:p>
            <a:pPr algn="ctr" defTabSz="829544" hangingPunct="0"/>
            <a:r>
              <a:rPr lang="de-DE" sz="3992" b="1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Périmètres</a:t>
            </a:r>
            <a:endParaRPr lang="de-DE" sz="3992" b="1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/>
            <a:r>
              <a:rPr lang="de-DE" sz="3629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</a:p>
          <a:p>
            <a:pPr algn="ctr" defTabSz="829544" hangingPunct="0"/>
            <a:r>
              <a:rPr lang="de-DE" sz="3629" b="1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Entraînement</a:t>
            </a:r>
            <a:r>
              <a:rPr lang="de-DE" sz="3629" b="1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n°3</a:t>
            </a:r>
          </a:p>
          <a:p>
            <a:pPr algn="ctr" defTabSz="829544" hangingPunct="0"/>
            <a:endParaRPr lang="de-DE" sz="3629" b="1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/>
            <a:endParaRPr lang="de-DE" sz="3629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58" y="662535"/>
            <a:ext cx="1659978" cy="1659978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B89BBF0-80C9-4226-8BFC-7187746D7CAA}"/>
              </a:ext>
            </a:extLst>
          </p:cNvPr>
          <p:cNvSpPr txBox="1"/>
          <p:nvPr/>
        </p:nvSpPr>
        <p:spPr>
          <a:xfrm>
            <a:off x="295216" y="994757"/>
            <a:ext cx="6361263" cy="5060473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n°9</a:t>
            </a:r>
          </a:p>
          <a:p>
            <a:pPr algn="ctr" defTabSz="829544" hangingPunct="0">
              <a:lnSpc>
                <a:spcPct val="150000"/>
              </a:lnSpc>
            </a:pPr>
            <a:endParaRPr lang="de-DE" sz="4899" u="sng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du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triangle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IJK = …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C1DF30B-7898-4868-97AD-7058FDDC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113" y="705461"/>
            <a:ext cx="4014363" cy="4747420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3539D15-34EA-4A6D-95D1-9023214E15D2}"/>
              </a:ext>
            </a:extLst>
          </p:cNvPr>
          <p:cNvSpPr txBox="1"/>
          <p:nvPr/>
        </p:nvSpPr>
        <p:spPr>
          <a:xfrm>
            <a:off x="1483533" y="474495"/>
            <a:ext cx="8525125" cy="585684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n°10</a:t>
            </a:r>
          </a:p>
          <a:p>
            <a:pPr algn="ctr" defTabSz="829544" hangingPunct="0">
              <a:lnSpc>
                <a:spcPct val="150000"/>
              </a:lnSpc>
            </a:pPr>
            <a:endParaRPr lang="de-DE" sz="4899" u="sng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du </a:t>
            </a:r>
            <a:r>
              <a:rPr lang="de-DE" sz="3600" dirty="0" err="1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parallélogramme</a:t>
            </a:r>
            <a:r>
              <a:rPr lang="de-DE" sz="3600" dirty="0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IJKL = …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AFE342A-529D-44A3-83D6-8BDFC5F28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064" y="1838268"/>
            <a:ext cx="5215086" cy="3490477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025920A8-6247-4440-8751-DEEC8415DCCF}"/>
                  </a:ext>
                </a:extLst>
              </p:cNvPr>
              <p:cNvSpPr txBox="1"/>
              <p:nvPr/>
            </p:nvSpPr>
            <p:spPr>
              <a:xfrm>
                <a:off x="2122868" y="474495"/>
                <a:ext cx="7246441" cy="3195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n°1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d‘un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carré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de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côté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8 cm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×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𝟖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=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𝟑𝟐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𝒄𝒎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5920A8-6247-4440-8751-DEEC8415D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68" y="474495"/>
                <a:ext cx="7246441" cy="3195924"/>
              </a:xfrm>
              <a:prstGeom prst="rect">
                <a:avLst/>
              </a:prstGeom>
              <a:blipFill rotWithShape="0">
                <a:blip r:embed="rId4"/>
                <a:stretch>
                  <a:fillRect l="-2019" r="-2019" b="-28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23600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301CE4C1-A46A-4FFF-972B-61DC52314A3D}"/>
                  </a:ext>
                </a:extLst>
              </p:cNvPr>
              <p:cNvSpPr txBox="1"/>
              <p:nvPr/>
            </p:nvSpPr>
            <p:spPr>
              <a:xfrm>
                <a:off x="408477" y="111889"/>
                <a:ext cx="7564156" cy="5075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n°2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4899" u="sng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du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disque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π</m:t>
                    </m:r>
                    <m:r>
                      <a:rPr lang="el-G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×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𝒅𝒊𝒂𝒎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è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𝒕𝒓𝒆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= </m:t>
                    </m:r>
                    <m:r>
                      <a:rPr lang="de-DE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𝝅</m:t>
                    </m:r>
                    <m:r>
                      <a:rPr lang="de-DE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×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𝟔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≈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𝟏𝟖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,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𝟖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𝒎</m:t>
                    </m:r>
                  </m:oMath>
                </a14:m>
                <a:r>
                  <a:rPr lang="de-DE" sz="3600" b="1" dirty="0">
                    <a:solidFill>
                      <a:srgbClr val="00B050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CE4C1-A46A-4FFF-972B-61DC52314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7" y="111889"/>
                <a:ext cx="7564156" cy="5075990"/>
              </a:xfrm>
              <a:prstGeom prst="rect">
                <a:avLst/>
              </a:prstGeom>
              <a:blipFill rotWithShape="0">
                <a:blip r:embed="rId4"/>
                <a:stretch>
                  <a:fillRect l="-1934" b="-1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0C8DBF5-A270-48A2-B804-05820DA87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582" y="264323"/>
            <a:ext cx="3882983" cy="42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7400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4044F92B-5B4F-4AC9-91B2-13267C4D070D}"/>
                  </a:ext>
                </a:extLst>
              </p:cNvPr>
              <p:cNvSpPr txBox="1"/>
              <p:nvPr/>
            </p:nvSpPr>
            <p:spPr>
              <a:xfrm>
                <a:off x="479017" y="453475"/>
                <a:ext cx="6887048" cy="5075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n°3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4899" u="sng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du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polygone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𝟖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𝟑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𝟑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𝟐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=</m:t>
                    </m:r>
                  </m:oMath>
                </a14:m>
                <a:r>
                  <a:rPr lang="de-DE" sz="3600" b="1" dirty="0">
                    <a:solidFill>
                      <a:srgbClr val="00B050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21,3 cm </a:t>
                </a:r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044F92B-5B4F-4AC9-91B2-13267C4D0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7" y="453475"/>
                <a:ext cx="6887048" cy="5075990"/>
              </a:xfrm>
              <a:prstGeom prst="rect">
                <a:avLst/>
              </a:prstGeom>
              <a:blipFill rotWithShape="0">
                <a:blip r:embed="rId4"/>
                <a:stretch>
                  <a:fillRect l="-2303" r="-2126" b="-1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ADE8B75-4508-4A0F-8A3B-284A1F26A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928" y="453475"/>
            <a:ext cx="5283490" cy="37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9127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2F90A94E-F4FA-4E5D-819C-2C16610E9E04}"/>
                  </a:ext>
                </a:extLst>
              </p:cNvPr>
              <p:cNvSpPr txBox="1"/>
              <p:nvPr/>
            </p:nvSpPr>
            <p:spPr>
              <a:xfrm>
                <a:off x="1699040" y="474495"/>
                <a:ext cx="8094109" cy="3992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n°4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d‘un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rectangle</a:t>
                </a: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de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longueur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6 cm et de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largeur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2,5 cm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𝟔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𝟐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𝟔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𝟐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=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𝟏𝟕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𝒄𝒎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90A94E-F4FA-4E5D-819C-2C16610E9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040" y="474495"/>
                <a:ext cx="8094109" cy="3992296"/>
              </a:xfrm>
              <a:prstGeom prst="rect">
                <a:avLst/>
              </a:prstGeom>
              <a:blipFill rotWithShape="0">
                <a:blip r:embed="rId4"/>
                <a:stretch>
                  <a:fillRect l="-1809" r="-1809" b="-1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174134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2056624B-81CE-4C34-837F-350BE935B2A2}"/>
                  </a:ext>
                </a:extLst>
              </p:cNvPr>
              <p:cNvSpPr txBox="1"/>
              <p:nvPr/>
            </p:nvSpPr>
            <p:spPr>
              <a:xfrm>
                <a:off x="1802337" y="474495"/>
                <a:ext cx="7887515" cy="5585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n°5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du </a:t>
                </a:r>
                <a:r>
                  <a:rPr lang="de-DE" sz="3600" dirty="0" err="1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parallélogramme</a:t>
                </a:r>
                <a:r>
                  <a:rPr lang="de-DE" sz="3600" dirty="0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RSTU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𝟑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𝟑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=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𝟏𝟓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𝒎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56624B-81CE-4C34-837F-350BE935B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337" y="474495"/>
                <a:ext cx="7887515" cy="5585040"/>
              </a:xfrm>
              <a:prstGeom prst="rect">
                <a:avLst/>
              </a:prstGeom>
              <a:blipFill rotWithShape="0">
                <a:blip r:embed="rId4"/>
                <a:stretch>
                  <a:fillRect l="-1855" r="-1855" b="-12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069990C-AFFE-44D8-A9BC-41D9E35F6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755" y="1664289"/>
            <a:ext cx="6510673" cy="27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80164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980402D6-4E4F-4F70-856B-735AD880F5A5}"/>
                  </a:ext>
                </a:extLst>
              </p:cNvPr>
              <p:cNvSpPr txBox="1"/>
              <p:nvPr/>
            </p:nvSpPr>
            <p:spPr>
              <a:xfrm>
                <a:off x="1930387" y="1010523"/>
                <a:ext cx="7610386" cy="3195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n°6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d‘un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cercle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de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rayon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4 m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π</m:t>
                    </m:r>
                    <m:r>
                      <a:rPr lang="el-G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×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𝒅𝒊𝒂𝒎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è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𝒕𝒓𝒆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=</m:t>
                    </m:r>
                    <m:r>
                      <a:rPr lang="de-DE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𝝅</m:t>
                    </m:r>
                    <m:r>
                      <a:rPr lang="de-DE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×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𝟖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≈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𝟐𝟓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𝟏𝟑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𝒎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80402D6-4E4F-4F70-856B-735AD88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87" y="1010523"/>
                <a:ext cx="7610386" cy="3195924"/>
              </a:xfrm>
              <a:prstGeom prst="rect">
                <a:avLst/>
              </a:prstGeom>
              <a:blipFill rotWithShape="0">
                <a:blip r:embed="rId4"/>
                <a:stretch>
                  <a:fillRect l="-1923" r="-1122" b="-28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601CA75C-32FE-431E-BEC8-0DB49FD56271}"/>
                  </a:ext>
                </a:extLst>
              </p:cNvPr>
              <p:cNvSpPr txBox="1"/>
              <p:nvPr/>
            </p:nvSpPr>
            <p:spPr>
              <a:xfrm>
                <a:off x="361822" y="474495"/>
                <a:ext cx="10768559" cy="51297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n°7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du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triangle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EDF = </a:t>
                </a:r>
                <a14:m>
                  <m:oMath xmlns:m="http://schemas.openxmlformats.org/officeDocument/2006/math"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𝟔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=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𝟏𝟓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 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𝒄𝒎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1CA75C-32FE-431E-BEC8-0DB49FD5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2" y="474495"/>
                <a:ext cx="10768559" cy="5129787"/>
              </a:xfrm>
              <a:prstGeom prst="rect">
                <a:avLst/>
              </a:prstGeom>
              <a:blipFill rotWithShape="0">
                <a:blip r:embed="rId4"/>
                <a:stretch>
                  <a:fillRect l="-1188" b="-10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52AD74F-4F72-44C7-8838-5FDD12BB4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153" y="600620"/>
            <a:ext cx="3670228" cy="41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2298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45111FD5-0F38-471D-AF9C-176E6E789ADB}"/>
                  </a:ext>
                </a:extLst>
              </p:cNvPr>
              <p:cNvSpPr txBox="1"/>
              <p:nvPr/>
            </p:nvSpPr>
            <p:spPr>
              <a:xfrm>
                <a:off x="729176" y="612149"/>
                <a:ext cx="7668992" cy="4279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n°8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4899" u="sng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du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cercle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</a:t>
                </a:r>
                <a14:m>
                  <m:oMath xmlns:m="http://schemas.openxmlformats.org/officeDocument/2006/math">
                    <m:r>
                      <a:rPr lang="fr-FR" sz="36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m:rPr>
                        <m:sty m:val="p"/>
                      </m:rPr>
                      <a:rPr lang="el-G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π</m:t>
                    </m:r>
                    <m:r>
                      <a:rPr lang="el-G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×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𝒅𝒊𝒂𝒎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è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𝒕𝒓𝒆</m:t>
                    </m:r>
                    <m:r>
                      <a:rPr lang="fr-FR" sz="36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=</m:t>
                    </m:r>
                    <m:r>
                      <a:rPr lang="de-DE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𝝅</m:t>
                    </m:r>
                    <m:r>
                      <a:rPr lang="de-DE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×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𝟓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≈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𝟏𝟓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,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𝟕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a:rPr lang="fr-FR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𝒄𝒎</m:t>
                    </m:r>
                  </m:oMath>
                </a14:m>
                <a:r>
                  <a:rPr lang="de-DE" sz="3600" b="1" dirty="0">
                    <a:solidFill>
                      <a:srgbClr val="00B050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111FD5-0F38-471D-AF9C-176E6E789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6" y="612149"/>
                <a:ext cx="7668992" cy="4279618"/>
              </a:xfrm>
              <a:prstGeom prst="rect">
                <a:avLst/>
              </a:prstGeom>
              <a:blipFill rotWithShape="0">
                <a:blip r:embed="rId4"/>
                <a:stretch>
                  <a:fillRect l="-1908" b="-19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C467412-1895-4D7D-841A-F0EE6D807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326" y="612149"/>
            <a:ext cx="3820509" cy="36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9099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25920A8-6247-4440-8751-DEEC8415DCCF}"/>
              </a:ext>
            </a:extLst>
          </p:cNvPr>
          <p:cNvSpPr txBox="1"/>
          <p:nvPr/>
        </p:nvSpPr>
        <p:spPr>
          <a:xfrm>
            <a:off x="1693101" y="474495"/>
            <a:ext cx="8105971" cy="2724257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n°1</a:t>
            </a: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d‘un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carré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de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côté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8 cm = …</a:t>
            </a:r>
          </a:p>
        </p:txBody>
      </p:sp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7B89BBF0-80C9-4226-8BFC-7187746D7CAA}"/>
                  </a:ext>
                </a:extLst>
              </p:cNvPr>
              <p:cNvSpPr txBox="1"/>
              <p:nvPr/>
            </p:nvSpPr>
            <p:spPr>
              <a:xfrm>
                <a:off x="721011" y="448219"/>
                <a:ext cx="5751416" cy="5075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n°9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4899" u="sng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du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triangle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IJK </a:t>
                </a:r>
                <a:endParaRPr lang="de-DE" sz="3600" dirty="0" smtClean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𝟕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𝟔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𝟖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=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𝟏𝟗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𝟐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 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𝒄𝒎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89BBF0-80C9-4226-8BFC-7187746D7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11" y="448219"/>
                <a:ext cx="5751416" cy="5075990"/>
              </a:xfrm>
              <a:prstGeom prst="rect">
                <a:avLst/>
              </a:prstGeom>
              <a:blipFill rotWithShape="0">
                <a:blip r:embed="rId4"/>
                <a:stretch>
                  <a:fillRect l="-2754" b="-1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C1DF30B-7898-4868-97AD-7058FDDC2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105" y="448219"/>
            <a:ext cx="4302349" cy="50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22020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03539D15-34EA-4A6D-95D1-9023214E15D2}"/>
                  </a:ext>
                </a:extLst>
              </p:cNvPr>
              <p:cNvSpPr txBox="1"/>
              <p:nvPr/>
            </p:nvSpPr>
            <p:spPr>
              <a:xfrm>
                <a:off x="297390" y="1546551"/>
                <a:ext cx="6577668" cy="4279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n°10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4899" u="sng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 smtClean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du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polygone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IJKL 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=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𝟔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𝟔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+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𝟓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Andale Sans UI" pitchFamily="2"/>
                        <a:cs typeface="Tahoma" pitchFamily="2"/>
                      </a:rPr>
                      <m:t>𝟒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=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𝟐𝟐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,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𝟖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 </m:t>
                    </m:r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𝒄𝒎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3539D15-34EA-4A6D-95D1-9023214E1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0" y="1546551"/>
                <a:ext cx="6577668" cy="4279618"/>
              </a:xfrm>
              <a:prstGeom prst="rect">
                <a:avLst/>
              </a:prstGeom>
              <a:blipFill rotWithShape="0">
                <a:blip r:embed="rId4"/>
                <a:stretch>
                  <a:fillRect l="-2317" b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AFE342A-529D-44A3-83D6-8BDFC5F28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084" y="627666"/>
            <a:ext cx="5398530" cy="36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1298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01CE4C1-A46A-4FFF-972B-61DC52314A3D}"/>
              </a:ext>
            </a:extLst>
          </p:cNvPr>
          <p:cNvSpPr txBox="1"/>
          <p:nvPr/>
        </p:nvSpPr>
        <p:spPr>
          <a:xfrm>
            <a:off x="806492" y="452856"/>
            <a:ext cx="5412285" cy="5060473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n°2</a:t>
            </a:r>
          </a:p>
          <a:p>
            <a:pPr algn="ctr" defTabSz="829544" hangingPunct="0">
              <a:lnSpc>
                <a:spcPct val="150000"/>
              </a:lnSpc>
            </a:pPr>
            <a:endParaRPr lang="de-DE" sz="4899" u="sng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du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disque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= …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0C8DBF5-A270-48A2-B804-05820DA87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687" y="637439"/>
            <a:ext cx="4508658" cy="4969325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044F92B-5B4F-4AC9-91B2-13267C4D070D}"/>
              </a:ext>
            </a:extLst>
          </p:cNvPr>
          <p:cNvSpPr txBox="1"/>
          <p:nvPr/>
        </p:nvSpPr>
        <p:spPr>
          <a:xfrm>
            <a:off x="355975" y="1084095"/>
            <a:ext cx="5335854" cy="5060473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n°3</a:t>
            </a:r>
          </a:p>
          <a:p>
            <a:pPr algn="ctr" defTabSz="829544" hangingPunct="0">
              <a:lnSpc>
                <a:spcPct val="150000"/>
              </a:lnSpc>
            </a:pPr>
            <a:endParaRPr lang="de-DE" sz="4899" u="sng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du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polygone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=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ADE8B75-4508-4A0F-8A3B-284A1F26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788" y="592553"/>
            <a:ext cx="6864632" cy="4859435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F90A94E-F4FA-4E5D-819C-2C16610E9E04}"/>
              </a:ext>
            </a:extLst>
          </p:cNvPr>
          <p:cNvSpPr txBox="1"/>
          <p:nvPr/>
        </p:nvSpPr>
        <p:spPr>
          <a:xfrm>
            <a:off x="1205156" y="474495"/>
            <a:ext cx="9081879" cy="3520629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n°4</a:t>
            </a: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d‘un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rectangle</a:t>
            </a: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de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longueur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6 cm et de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largeur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2,5 cm = … </a:t>
            </a:r>
          </a:p>
        </p:txBody>
      </p:sp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056624B-81CE-4C34-837F-350BE935B2A2}"/>
              </a:ext>
            </a:extLst>
          </p:cNvPr>
          <p:cNvSpPr txBox="1"/>
          <p:nvPr/>
        </p:nvSpPr>
        <p:spPr>
          <a:xfrm>
            <a:off x="1372570" y="474495"/>
            <a:ext cx="8747044" cy="5569523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n°5</a:t>
            </a: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du </a:t>
            </a:r>
            <a:r>
              <a:rPr lang="de-DE" sz="3600" dirty="0" err="1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parallélogramme</a:t>
            </a:r>
            <a:r>
              <a:rPr lang="de-DE" sz="3600" dirty="0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RSTU =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069990C-AFFE-44D8-A9BC-41D9E35F6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51" y="1760661"/>
            <a:ext cx="7095392" cy="2997190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980402D6-4E4F-4F70-856B-735AD880F5A5}"/>
                  </a:ext>
                </a:extLst>
              </p:cNvPr>
              <p:cNvSpPr txBox="1"/>
              <p:nvPr/>
            </p:nvSpPr>
            <p:spPr>
              <a:xfrm>
                <a:off x="1624309" y="1010523"/>
                <a:ext cx="8222542" cy="2740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compatLnSpc="0">
                <a:spAutoFit/>
              </a:bodyPr>
              <a:lstStyle/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4899" u="sng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Calcul n°6</a:t>
                </a:r>
              </a:p>
              <a:p>
                <a:pPr algn="ctr" defTabSz="829544" hangingPunct="0">
                  <a:lnSpc>
                    <a:spcPct val="150000"/>
                  </a:lnSpc>
                </a:pPr>
                <a:endParaRPr lang="de-DE" sz="3600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  <a:p>
                <a:pPr algn="ctr" defTabSz="829544" hangingPunct="0">
                  <a:lnSpc>
                    <a:spcPct val="150000"/>
                  </a:lnSpc>
                </a:pP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Périmètre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d‘un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cercle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de </a:t>
                </a:r>
                <a:r>
                  <a:rPr lang="de-DE" sz="3600" dirty="0" err="1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rayon</a:t>
                </a:r>
                <a:r>
                  <a:rPr lang="de-DE" sz="3600" dirty="0">
                    <a:solidFill>
                      <a:prstClr val="black"/>
                    </a:solidFill>
                    <a:latin typeface="Arial" pitchFamily="18"/>
                    <a:ea typeface="Andale Sans UI" pitchFamily="2"/>
                    <a:cs typeface="Tahoma" pitchFamily="2"/>
                  </a:rPr>
                  <a:t> 4 m = </a:t>
                </a: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2"/>
                      </a:rPr>
                      <m:t>…</m:t>
                    </m:r>
                  </m:oMath>
                </a14:m>
                <a:endParaRPr lang="de-DE" sz="3600" b="1" dirty="0">
                  <a:solidFill>
                    <a:prstClr val="black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80402D6-4E4F-4F70-856B-735AD88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309" y="1010523"/>
                <a:ext cx="8222542" cy="2740672"/>
              </a:xfrm>
              <a:prstGeom prst="rect">
                <a:avLst/>
              </a:prstGeom>
              <a:blipFill>
                <a:blip r:embed="rId4"/>
                <a:stretch>
                  <a:fillRect l="-1779" b="-71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68045"/>
      </p:ext>
    </p:extLst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01CA75C-32FE-431E-BEC8-0DB49FD56271}"/>
              </a:ext>
            </a:extLst>
          </p:cNvPr>
          <p:cNvSpPr txBox="1"/>
          <p:nvPr/>
        </p:nvSpPr>
        <p:spPr>
          <a:xfrm>
            <a:off x="357301" y="663681"/>
            <a:ext cx="6489375" cy="3976779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 n°7</a:t>
            </a: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du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triangle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EDF =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52AD74F-4F72-44C7-8838-5FDD12BB4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06" y="407740"/>
            <a:ext cx="3985537" cy="4488660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5111FD5-0F38-471D-AF9C-176E6E789ADB}"/>
              </a:ext>
            </a:extLst>
          </p:cNvPr>
          <p:cNvSpPr txBox="1"/>
          <p:nvPr/>
        </p:nvSpPr>
        <p:spPr>
          <a:xfrm>
            <a:off x="1054864" y="395667"/>
            <a:ext cx="5283404" cy="4264101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compatLnSpc="0">
            <a:spAutoFit/>
          </a:bodyPr>
          <a:lstStyle/>
          <a:p>
            <a:pPr algn="ctr" defTabSz="829544" hangingPunct="0">
              <a:lnSpc>
                <a:spcPct val="150000"/>
              </a:lnSpc>
            </a:pPr>
            <a:r>
              <a:rPr lang="de-DE" sz="4899" u="sng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Calcul</a:t>
            </a:r>
            <a:r>
              <a:rPr lang="de-DE" sz="4899" u="sng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n°8</a:t>
            </a:r>
          </a:p>
          <a:p>
            <a:pPr algn="ctr" defTabSz="829544" hangingPunct="0">
              <a:lnSpc>
                <a:spcPct val="150000"/>
              </a:lnSpc>
            </a:pPr>
            <a:endParaRPr lang="de-DE" sz="4899" u="sng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endParaRPr lang="de-DE" sz="3600" dirty="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544" hangingPunct="0">
              <a:lnSpc>
                <a:spcPct val="150000"/>
              </a:lnSpc>
            </a:pP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Périmètre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du </a:t>
            </a:r>
            <a:r>
              <a:rPr lang="de-DE" sz="3600" dirty="0" err="1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cercle</a:t>
            </a:r>
            <a:r>
              <a:rPr lang="de-DE" sz="36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 = …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C467412-1895-4D7D-841A-F0EE6D807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000" y="606894"/>
            <a:ext cx="4500818" cy="4280417"/>
          </a:xfrm>
          <a:prstGeom prst="rect">
            <a:avLst/>
          </a:prstGeom>
        </p:spPr>
      </p:pic>
    </p:spTree>
  </p:cSld>
  <p:clrMapOvr>
    <a:masterClrMapping/>
  </p:clrMapOvr>
  <p:transition spd="slow" advTm="30000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329</Words>
  <Application>Microsoft Office PowerPoint</Application>
  <PresentationFormat>Grand écran</PresentationFormat>
  <Paragraphs>115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Andale Sans UI</vt:lpstr>
      <vt:lpstr>Arial</vt:lpstr>
      <vt:lpstr>Calibri</vt:lpstr>
      <vt:lpstr>Cambria Math</vt:lpstr>
      <vt:lpstr>Tahoma</vt:lpstr>
      <vt:lpstr>Times New Roman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Anne-Céline Mitt</dc:creator>
  <cp:lastModifiedBy>Anne-Céline Mittelbronn</cp:lastModifiedBy>
  <cp:revision>20</cp:revision>
  <dcterms:created xsi:type="dcterms:W3CDTF">2019-09-12T21:16:35Z</dcterms:created>
  <dcterms:modified xsi:type="dcterms:W3CDTF">2021-05-27T07:27:29Z</dcterms:modified>
</cp:coreProperties>
</file>